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4"/>
  </p:notesMasterIdLst>
  <p:sldIdLst>
    <p:sldId id="257" r:id="rId2"/>
    <p:sldId id="260" r:id="rId3"/>
    <p:sldId id="270" r:id="rId4"/>
    <p:sldId id="290" r:id="rId5"/>
    <p:sldId id="289" r:id="rId6"/>
    <p:sldId id="294" r:id="rId7"/>
    <p:sldId id="295" r:id="rId8"/>
    <p:sldId id="319" r:id="rId9"/>
    <p:sldId id="331" r:id="rId10"/>
    <p:sldId id="328" r:id="rId11"/>
    <p:sldId id="321" r:id="rId12"/>
    <p:sldId id="320" r:id="rId13"/>
    <p:sldId id="327" r:id="rId14"/>
    <p:sldId id="291" r:id="rId15"/>
    <p:sldId id="322" r:id="rId16"/>
    <p:sldId id="323" r:id="rId17"/>
    <p:sldId id="293" r:id="rId18"/>
    <p:sldId id="324" r:id="rId19"/>
    <p:sldId id="334" r:id="rId20"/>
    <p:sldId id="297" r:id="rId21"/>
    <p:sldId id="298" r:id="rId22"/>
    <p:sldId id="296" r:id="rId23"/>
    <p:sldId id="332" r:id="rId24"/>
    <p:sldId id="333" r:id="rId25"/>
    <p:sldId id="300" r:id="rId26"/>
    <p:sldId id="329" r:id="rId27"/>
    <p:sldId id="303" r:id="rId28"/>
    <p:sldId id="314" r:id="rId29"/>
    <p:sldId id="335" r:id="rId30"/>
    <p:sldId id="325" r:id="rId31"/>
    <p:sldId id="326" r:id="rId32"/>
    <p:sldId id="316" r:id="rId33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7" autoAdjust="0"/>
    <p:restoredTop sz="93956" autoAdjust="0"/>
  </p:normalViewPr>
  <p:slideViewPr>
    <p:cSldViewPr>
      <p:cViewPr>
        <p:scale>
          <a:sx n="70" d="100"/>
          <a:sy n="70" d="100"/>
        </p:scale>
        <p:origin x="-1476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37D8C-AF68-4E18-B6CE-B32F12AF72A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DF2D9-7BC0-40A1-ABA9-A49AF49274DC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DF2D9-7BC0-40A1-ABA9-A49AF49274DC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21E02-25CB-4963-84BC-0813985E7D90}" type="datetimeFigureOut">
              <a:rPr lang="pl-PL" smtClean="0"/>
              <a:pPr/>
              <a:t>2017-10-24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Daria%20komputer\Desktop\Mechanika%20Nieba%20-%20prezentacje\Krzywe%20sto&#380;kowe\NASA%20-%20Comet%20ISON's%20Path%20Through%20the%20Solar%20System.avi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gi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Daria%20komputer\Desktop\Mechanika%20Nieba%20-%20prezentacje\Krzywe%20sto&#380;kowe\eccentricity.avi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7127776" y="616530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>
                <a:solidFill>
                  <a:schemeClr val="bg1"/>
                </a:solidFill>
              </a:rPr>
              <a:t>Filip </a:t>
            </a:r>
            <a:r>
              <a:rPr lang="pl-PL" sz="2000" dirty="0" err="1" smtClean="0">
                <a:solidFill>
                  <a:schemeClr val="bg1"/>
                </a:solidFill>
              </a:rPr>
              <a:t>Perczyński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0" y="260648"/>
            <a:ext cx="9144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Mechanika Nieba</a:t>
            </a:r>
            <a:endParaRPr lang="pl-PL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0" y="1556792"/>
            <a:ext cx="9144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Krzywe stożkowe</a:t>
            </a:r>
            <a:endParaRPr lang="pl-PL" sz="60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313" name="Picture 1" descr="C:\Users\Daria komputer\Desktop\newtons-cannon-conic-sections-orbits.jpg"/>
          <p:cNvPicPr>
            <a:picLocks noChangeAspect="1" noChangeArrowheads="1"/>
          </p:cNvPicPr>
          <p:nvPr/>
        </p:nvPicPr>
        <p:blipFill>
          <a:blip r:embed="rId4" cstate="print"/>
          <a:srcRect b="4768"/>
          <a:stretch>
            <a:fillRect/>
          </a:stretch>
        </p:blipFill>
        <p:spPr bwMode="auto">
          <a:xfrm>
            <a:off x="1979712" y="2852936"/>
            <a:ext cx="5112568" cy="3617773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0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Równanie elipsy w układzie współrzędnych kartezjańskich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endParaRPr lang="pl-PL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1188" y="2886075"/>
            <a:ext cx="53816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 descr="C:\Users\Daria komputer\Desktop\Elipse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548680"/>
            <a:ext cx="3744416" cy="22760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Orbity eliptyczne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323528" y="4293096"/>
            <a:ext cx="88204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3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Apsyda</a:t>
            </a:r>
            <a:r>
              <a:rPr lang="pl-PL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– jeden z dwóch skrajnych punktów orbity eliptycznej:</a:t>
            </a:r>
          </a:p>
          <a:p>
            <a:endParaRPr lang="pl-PL" sz="23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l-PL" sz="23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3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Perycentrum</a:t>
            </a:r>
            <a:r>
              <a:rPr lang="pl-PL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(</a:t>
            </a:r>
            <a:r>
              <a:rPr lang="pl-PL" sz="23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peryapsis</a:t>
            </a:r>
            <a:r>
              <a:rPr lang="pl-PL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– punkt orbity najbliższy środkowi masy układu, tzw. punkt największego zbliżenia;</a:t>
            </a:r>
          </a:p>
          <a:p>
            <a:pPr>
              <a:buFont typeface="Wingdings" pitchFamily="2" charset="2"/>
              <a:buChar char="Ø"/>
            </a:pPr>
            <a:r>
              <a:rPr lang="pl-PL" sz="23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3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Apocentrum</a:t>
            </a:r>
            <a:r>
              <a:rPr lang="pl-PL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(</a:t>
            </a:r>
            <a:r>
              <a:rPr lang="pl-PL" sz="23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apoapsis</a:t>
            </a:r>
            <a:r>
              <a:rPr lang="pl-PL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– punkt orbity najdalszy środkowi masy układu, tzw. punkt największego oddalenia; </a:t>
            </a:r>
          </a:p>
        </p:txBody>
      </p:sp>
      <p:pic>
        <p:nvPicPr>
          <p:cNvPr id="10" name="Picture 4" descr="https://upload.wikimedia.org/wikipedia/commons/9/94/Elliptic_orbit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2857500" cy="2857500"/>
          </a:xfrm>
          <a:prstGeom prst="rect">
            <a:avLst/>
          </a:prstGeom>
          <a:noFill/>
        </p:spPr>
      </p:pic>
      <p:pic>
        <p:nvPicPr>
          <p:cNvPr id="12" name="Picture 2" descr="Znalezione obrazy dla zapytania elliptical or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1124744"/>
            <a:ext cx="45720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Orbity eliptyczne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51520" y="5301208"/>
            <a:ext cx="846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Punkty na orbicie ciała niebieskiego obiegającego Słońce:</a:t>
            </a:r>
          </a:p>
          <a:p>
            <a:pPr>
              <a:buFont typeface="Wingdings" pitchFamily="2" charset="2"/>
              <a:buChar char="Ø"/>
            </a:pPr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peryhelium,</a:t>
            </a:r>
          </a:p>
          <a:p>
            <a:pPr>
              <a:buFont typeface="Wingdings" pitchFamily="2" charset="2"/>
              <a:buChar char="Ø"/>
            </a:pPr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aphelium </a:t>
            </a:r>
          </a:p>
        </p:txBody>
      </p:sp>
      <p:pic>
        <p:nvPicPr>
          <p:cNvPr id="9" name="Picture 9" descr="Znalezione obrazy dla zapytania elliptical orbi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764704"/>
            <a:ext cx="5715000" cy="4238626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Orbita Ziemi</a:t>
            </a:r>
          </a:p>
        </p:txBody>
      </p:sp>
      <p:pic>
        <p:nvPicPr>
          <p:cNvPr id="56326" name="Picture 6" descr="Earth’s orbit around the Su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08720"/>
            <a:ext cx="6908800" cy="4607306"/>
          </a:xfrm>
          <a:prstGeom prst="rect">
            <a:avLst/>
          </a:prstGeom>
          <a:noFill/>
        </p:spPr>
      </p:pic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2627784" y="5589240"/>
          <a:ext cx="4209415" cy="1139190"/>
        </p:xfrm>
        <a:graphic>
          <a:graphicData uri="http://schemas.openxmlformats.org/drawingml/2006/table">
            <a:tbl>
              <a:tblPr/>
              <a:tblGrid>
                <a:gridCol w="699135"/>
                <a:gridCol w="1710055"/>
                <a:gridCol w="1800225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dirty="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Rok</a:t>
                      </a:r>
                      <a:endParaRPr lang="pl-PL" sz="1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dirty="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Peryhelium (UTC+1)</a:t>
                      </a:r>
                      <a:endParaRPr lang="pl-PL" sz="1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Aphelium (UTC+2)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2016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2 stycznia, 23:49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dirty="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4 lipca, 18:24</a:t>
                      </a:r>
                      <a:endParaRPr lang="pl-PL" sz="1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2017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dirty="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4 stycznia, 15:18</a:t>
                      </a:r>
                      <a:endParaRPr lang="pl-PL" sz="1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3 lipca, 22:11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2018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3 stycznia, 06:35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dirty="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6 lipca, 18:47</a:t>
                      </a:r>
                      <a:endParaRPr lang="pl-PL" sz="1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2019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3 stycznia, 06:20</a:t>
                      </a:r>
                      <a:endParaRPr lang="pl-PL" sz="110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dirty="0">
                          <a:solidFill>
                            <a:schemeClr val="bg1"/>
                          </a:solidFill>
                          <a:latin typeface="Arial"/>
                          <a:ea typeface="Calibri"/>
                          <a:cs typeface="Times New Roman"/>
                        </a:rPr>
                        <a:t>5 lipca, 00:11</a:t>
                      </a:r>
                      <a:endParaRPr lang="pl-PL" sz="1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Okrąg</a:t>
            </a:r>
          </a:p>
        </p:txBody>
      </p:sp>
      <p:pic>
        <p:nvPicPr>
          <p:cNvPr id="54276" name="Picture 4" descr="Znalezione obrazy dla zapytania okrą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861048"/>
            <a:ext cx="2381250" cy="2381250"/>
          </a:xfrm>
          <a:prstGeom prst="rect">
            <a:avLst/>
          </a:prstGeom>
          <a:noFill/>
        </p:spPr>
      </p:pic>
      <p:pic>
        <p:nvPicPr>
          <p:cNvPr id="24578" name="Picture 2" descr="Znalezione obrazy dla zapytania krzywe stożkowe"/>
          <p:cNvPicPr>
            <a:picLocks noChangeAspect="1" noChangeArrowheads="1"/>
          </p:cNvPicPr>
          <p:nvPr/>
        </p:nvPicPr>
        <p:blipFill>
          <a:blip r:embed="rId4" cstate="print"/>
          <a:srcRect l="34020" t="8510" r="27236" b="19153"/>
          <a:stretch>
            <a:fillRect/>
          </a:stretch>
        </p:blipFill>
        <p:spPr bwMode="auto">
          <a:xfrm>
            <a:off x="6012160" y="2996952"/>
            <a:ext cx="2952328" cy="3672408"/>
          </a:xfrm>
          <a:prstGeom prst="rect">
            <a:avLst/>
          </a:prstGeom>
          <a:noFill/>
        </p:spPr>
      </p:pic>
      <p:sp>
        <p:nvSpPr>
          <p:cNvPr id="5" name="pole tekstowe 4"/>
          <p:cNvSpPr txBox="1"/>
          <p:nvPr/>
        </p:nvSpPr>
        <p:spPr>
          <a:xfrm>
            <a:off x="251520" y="2132856"/>
            <a:ext cx="8640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Okręgiem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nazywamy zbiór wszystkich punktów płaszczyzny, których odległość od danego punktu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jest stała. </a:t>
            </a:r>
            <a:endParaRPr lang="pl-PL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179512" y="980728"/>
            <a:ext cx="8964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Okrąg to szczególny przypadek elipsy, który powstaje w wyniku przecięcia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stożka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płaszczyzną prostopadłą do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osi stożka.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26064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Okrąg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683568" y="1124744"/>
            <a:ext cx="39645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Podstawowe parametry okręgu: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środek – S,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promień – R .</a:t>
            </a:r>
            <a:endParaRPr lang="pl-PL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395536" y="2492896"/>
            <a:ext cx="63963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Równanie okręgu we współrzędnych kartezjańskich</a:t>
            </a:r>
            <a:endParaRPr lang="pl-PL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 cstate="print"/>
          <a:srcRect b="6476"/>
          <a:stretch>
            <a:fillRect/>
          </a:stretch>
        </p:blipFill>
        <p:spPr bwMode="auto">
          <a:xfrm>
            <a:off x="5940152" y="3356992"/>
            <a:ext cx="300990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356992"/>
            <a:ext cx="588805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Orbity kołowe</a:t>
            </a:r>
          </a:p>
        </p:txBody>
      </p:sp>
      <p:pic>
        <p:nvPicPr>
          <p:cNvPr id="50178" name="Picture 2" descr="Znalezione obrazy dla zapytania circular orbit geometry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2625" y="1196752"/>
            <a:ext cx="5238750" cy="5238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Parabola</a:t>
            </a:r>
          </a:p>
        </p:txBody>
      </p:sp>
      <p:pic>
        <p:nvPicPr>
          <p:cNvPr id="23554" name="Picture 2" descr="Znalezione obrazy dla zapytania krzywe stożkowe"/>
          <p:cNvPicPr>
            <a:picLocks noChangeAspect="1" noChangeArrowheads="1"/>
          </p:cNvPicPr>
          <p:nvPr/>
        </p:nvPicPr>
        <p:blipFill>
          <a:blip r:embed="rId3" cstate="print"/>
          <a:srcRect t="11347" r="65035" b="20571"/>
          <a:stretch>
            <a:fillRect/>
          </a:stretch>
        </p:blipFill>
        <p:spPr bwMode="auto">
          <a:xfrm>
            <a:off x="5652120" y="3140968"/>
            <a:ext cx="2664296" cy="3456384"/>
          </a:xfrm>
          <a:prstGeom prst="rect">
            <a:avLst/>
          </a:prstGeom>
          <a:noFill/>
        </p:spPr>
      </p:pic>
      <p:sp>
        <p:nvSpPr>
          <p:cNvPr id="8" name="pole tekstowe 7"/>
          <p:cNvSpPr txBox="1"/>
          <p:nvPr/>
        </p:nvSpPr>
        <p:spPr>
          <a:xfrm>
            <a:off x="359024" y="2132856"/>
            <a:ext cx="87849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Parabolą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 ognisku w punkcie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nazywamy zbiór wszystkich punktów płaszczyzny, których odległość od ogniska jest równa odległości od danej prostej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nieprzechodzącej przez punkt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Prostą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nazywamy kierownicą paraboli. </a:t>
            </a:r>
          </a:p>
          <a:p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395536" y="764704"/>
            <a:ext cx="81369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Parabola to krzywa stożkowa powstająca jeżeli kąt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pomiędzy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płaszczyzną tnącą a osią stożka jest równy kątowi pomiędzy osią stożka a jego tworzącą, czyli tworząca jest równoległa do płaszczyzny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tnącej.</a:t>
            </a:r>
            <a:endParaRPr lang="pl-PL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/>
          <a:srcRect t="5789"/>
          <a:stretch>
            <a:fillRect/>
          </a:stretch>
        </p:blipFill>
        <p:spPr bwMode="auto">
          <a:xfrm>
            <a:off x="899592" y="3573016"/>
            <a:ext cx="4333875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Parabola</a:t>
            </a:r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764704"/>
            <a:ext cx="51816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rostokąt 6"/>
          <p:cNvSpPr/>
          <p:nvPr/>
        </p:nvSpPr>
        <p:spPr>
          <a:xfrm>
            <a:off x="251520" y="134076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Parametry paraboli: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ognisko paraboli – F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</a:t>
            </a:r>
            <a:endParaRPr lang="pl-PL" sz="2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parametr paraboli – 2p,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mimośród – e=1</a:t>
            </a:r>
          </a:p>
        </p:txBody>
      </p:sp>
      <p:sp>
        <p:nvSpPr>
          <p:cNvPr id="8" name="Prostokąt 7"/>
          <p:cNvSpPr/>
          <p:nvPr/>
        </p:nvSpPr>
        <p:spPr>
          <a:xfrm>
            <a:off x="179512" y="3717032"/>
            <a:ext cx="54006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l-PL" dirty="0" smtClean="0"/>
          </a:p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Własności odbiciowe paraboli: 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każdy promień "wpadający" do paraboli, prostopadły do kierownicy po odbiciu się od paraboli trafia w ognisko, 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promienie wychodzące z ogniska </a:t>
            </a:r>
          </a:p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 odbiciu się od paraboli tworzą </a:t>
            </a:r>
          </a:p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wiązkę równoległą.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4077072"/>
            <a:ext cx="3520231" cy="244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Parabola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 t="5789"/>
          <a:stretch>
            <a:fillRect/>
          </a:stretch>
        </p:blipFill>
        <p:spPr bwMode="auto">
          <a:xfrm>
            <a:off x="2411760" y="3789040"/>
            <a:ext cx="4333875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rostokąt 3"/>
          <p:cNvSpPr/>
          <p:nvPr/>
        </p:nvSpPr>
        <p:spPr>
          <a:xfrm>
            <a:off x="251520" y="548680"/>
            <a:ext cx="8712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Równanie paraboli we współrzędnych kartezjańskich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052736"/>
            <a:ext cx="417804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971600" y="260648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 prezentacji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51520" y="1124744"/>
            <a:ext cx="8712968" cy="549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80000">
              <a:lnSpc>
                <a:spcPct val="114000"/>
              </a:lnSpc>
              <a:buAutoNum type="arabicPeriod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Jak powstają krzywe stożkowe?</a:t>
            </a:r>
          </a:p>
          <a:p>
            <a:pPr marL="342900" indent="-342900" defTabSz="180000">
              <a:lnSpc>
                <a:spcPct val="114000"/>
              </a:lnSpc>
              <a:buAutoNum type="arabicPeriod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Znaczenie w mechanice nieba</a:t>
            </a:r>
          </a:p>
          <a:p>
            <a:pPr marL="342900" indent="-342900" defTabSz="180000">
              <a:lnSpc>
                <a:spcPct val="114000"/>
              </a:lnSpc>
              <a:buAutoNum type="arabicPeriod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Charakterystyka poszczególnych krzywych stożkowych:</a:t>
            </a:r>
          </a:p>
          <a:p>
            <a:pPr marL="800100" lvl="1" indent="-342900" defTabSz="180000">
              <a:lnSpc>
                <a:spcPct val="114000"/>
              </a:lnSpc>
              <a:buFont typeface="+mj-lt"/>
              <a:buAutoNum type="alphaLcParenR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Elipsa</a:t>
            </a:r>
          </a:p>
          <a:p>
            <a:pPr marL="800100" lvl="1" indent="-342900" defTabSz="180000">
              <a:lnSpc>
                <a:spcPct val="114000"/>
              </a:lnSpc>
              <a:buFont typeface="+mj-lt"/>
              <a:buAutoNum type="alphaLcParenR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Okrąg</a:t>
            </a:r>
          </a:p>
          <a:p>
            <a:pPr marL="800100" lvl="1" indent="-342900" defTabSz="180000">
              <a:lnSpc>
                <a:spcPct val="114000"/>
              </a:lnSpc>
              <a:buFont typeface="+mj-lt"/>
              <a:buAutoNum type="alphaLcParenR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Parabola</a:t>
            </a:r>
          </a:p>
          <a:p>
            <a:pPr marL="800100" lvl="1" indent="-342900" defTabSz="180000">
              <a:lnSpc>
                <a:spcPct val="114000"/>
              </a:lnSpc>
              <a:buFont typeface="+mj-lt"/>
              <a:buAutoNum type="alphaLcParenR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Hiperbola</a:t>
            </a:r>
          </a:p>
          <a:p>
            <a:pPr marL="342900" indent="-342900" defTabSz="180000">
              <a:lnSpc>
                <a:spcPct val="114000"/>
              </a:lnSpc>
              <a:buFont typeface="+mj-lt"/>
              <a:buAutoNum type="arabicPeriod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Porównanie krzywych stożkowych</a:t>
            </a:r>
          </a:p>
          <a:p>
            <a:pPr marL="342900" indent="-342900" defTabSz="180000">
              <a:lnSpc>
                <a:spcPct val="114000"/>
              </a:lnSpc>
              <a:buFont typeface="+mj-lt"/>
              <a:buAutoNum type="arabicPeriod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Podsumowanie</a:t>
            </a:r>
          </a:p>
          <a:p>
            <a:pPr marL="342900" indent="-342900" defTabSz="180000">
              <a:lnSpc>
                <a:spcPct val="114000"/>
              </a:lnSpc>
              <a:buFont typeface="+mj-lt"/>
              <a:buAutoNum type="arabicPeriod"/>
            </a:pPr>
            <a:r>
              <a:rPr lang="pl-PL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Przykładowe zadania</a:t>
            </a:r>
            <a:endParaRPr lang="pl-PL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Orbity paraboliczne</a:t>
            </a:r>
          </a:p>
        </p:txBody>
      </p:sp>
      <p:pic>
        <p:nvPicPr>
          <p:cNvPr id="22530" name="Picture 2" descr="Znalezione obrazy dla zapytania parabolic orbit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548680"/>
            <a:ext cx="1944216" cy="1944216"/>
          </a:xfrm>
          <a:prstGeom prst="rect">
            <a:avLst/>
          </a:prstGeom>
          <a:noFill/>
        </p:spPr>
      </p:pic>
      <p:pic>
        <p:nvPicPr>
          <p:cNvPr id="22535" name="Picture 7" descr="https://pbs.twimg.com/media/C3zwFMJXAAAJXTF.jpg:lar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575" y="2564904"/>
            <a:ext cx="8758850" cy="4293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Hiperbola</a:t>
            </a:r>
          </a:p>
        </p:txBody>
      </p:sp>
      <p:pic>
        <p:nvPicPr>
          <p:cNvPr id="21506" name="Picture 2" descr="Znalezione obrazy dla zapytania krzywe stożkowe"/>
          <p:cNvPicPr>
            <a:picLocks noChangeAspect="1" noChangeArrowheads="1"/>
          </p:cNvPicPr>
          <p:nvPr/>
        </p:nvPicPr>
        <p:blipFill>
          <a:blip r:embed="rId3" cstate="print"/>
          <a:srcRect l="73709" t="2672" b="19318"/>
          <a:stretch>
            <a:fillRect/>
          </a:stretch>
        </p:blipFill>
        <p:spPr bwMode="auto">
          <a:xfrm>
            <a:off x="5796136" y="2420888"/>
            <a:ext cx="2003376" cy="3960440"/>
          </a:xfrm>
          <a:prstGeom prst="rect">
            <a:avLst/>
          </a:prstGeom>
          <a:noFill/>
        </p:spPr>
      </p:pic>
      <p:sp>
        <p:nvSpPr>
          <p:cNvPr id="7" name="Prostokąt 6"/>
          <p:cNvSpPr/>
          <p:nvPr/>
        </p:nvSpPr>
        <p:spPr>
          <a:xfrm>
            <a:off x="251520" y="1844824"/>
            <a:ext cx="864096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Hiperbolą nazywamy zbiór wszystkich punktów płaszczyzny, których moduł różnicy odległości od dwóch danych punktów </a:t>
            </a:r>
            <a:r>
              <a:rPr lang="pl-PL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400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pl-PL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400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jest stały i mniejszy od |</a:t>
            </a:r>
            <a:r>
              <a:rPr lang="pl-PL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400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pl-PL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400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|. </a:t>
            </a:r>
          </a:p>
        </p:txBody>
      </p:sp>
      <p:sp>
        <p:nvSpPr>
          <p:cNvPr id="8" name="Prostokąt 7"/>
          <p:cNvSpPr/>
          <p:nvPr/>
        </p:nvSpPr>
        <p:spPr>
          <a:xfrm>
            <a:off x="323528" y="908720"/>
            <a:ext cx="8136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Hiperbola powstaje jeżeli kąt pomiędzy płaszczyzną tnącą a osią stożka jest mniejszy od kąta pomiędzy osią stożka a jego tworzącą.</a:t>
            </a:r>
            <a:endParaRPr lang="pl-PL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3789040"/>
            <a:ext cx="3017515" cy="243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Hiperbola</a:t>
            </a:r>
          </a:p>
        </p:txBody>
      </p:sp>
      <p:sp>
        <p:nvSpPr>
          <p:cNvPr id="5" name="Prostokąt 4"/>
          <p:cNvSpPr/>
          <p:nvPr/>
        </p:nvSpPr>
        <p:spPr>
          <a:xfrm>
            <a:off x="323528" y="764704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Parametry hiperboli: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punkty F1 i F2 - ogniska hiperboli,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odległość między ogniskami hiperboli |F1F2| - ogniskowa,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punkty przecięcia hiperboli i prostej wyznaczonej przez ogniska -   wierzchołki hiperboli, 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odcinek |A1A2| o końcach w wierzchołkach - oś rzeczywista,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996952"/>
            <a:ext cx="44291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Hiperbola</a:t>
            </a:r>
          </a:p>
        </p:txBody>
      </p:sp>
      <p:sp>
        <p:nvSpPr>
          <p:cNvPr id="5" name="Prostokąt 4"/>
          <p:cNvSpPr/>
          <p:nvPr/>
        </p:nvSpPr>
        <p:spPr>
          <a:xfrm>
            <a:off x="179512" y="764704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Zależności: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mimośród hiperboli – e - stosunek ogniskowej </a:t>
            </a:r>
          </a:p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 długości osi rzeczywistej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e&gt;1,</a:t>
            </a:r>
            <a:endParaRPr lang="pl-PL" sz="2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parametr hiperboli – 2p - długość cięciwy przechodzącej</a:t>
            </a:r>
          </a:p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przez ognisko i prostopadłej do osi wielkiej,</a:t>
            </a:r>
          </a:p>
          <a:p>
            <a:pPr>
              <a:buFont typeface="Wingdings" pitchFamily="2" charset="2"/>
              <a:buChar char="Ø"/>
            </a:pPr>
            <a:endParaRPr lang="pl-PL" sz="2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80928"/>
            <a:ext cx="44005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980728"/>
            <a:ext cx="1656184" cy="147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File:Ellipse and hyperbola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2636912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Hiperbola</a:t>
            </a:r>
          </a:p>
        </p:txBody>
      </p:sp>
      <p:sp>
        <p:nvSpPr>
          <p:cNvPr id="5" name="Prostokąt 4"/>
          <p:cNvSpPr/>
          <p:nvPr/>
        </p:nvSpPr>
        <p:spPr>
          <a:xfrm>
            <a:off x="323528" y="764704"/>
            <a:ext cx="8640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Równanie hiperboli we współrzędnych kartezjańskich</a:t>
            </a:r>
          </a:p>
          <a:p>
            <a:pPr>
              <a:buFont typeface="Wingdings" pitchFamily="2" charset="2"/>
              <a:buChar char="Ø"/>
            </a:pPr>
            <a:endParaRPr lang="pl-PL" sz="2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1820" y="4005064"/>
            <a:ext cx="3240360" cy="261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5925" y="1340768"/>
            <a:ext cx="5772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Orbity hiperboliczne</a:t>
            </a:r>
          </a:p>
        </p:txBody>
      </p:sp>
      <p:pic>
        <p:nvPicPr>
          <p:cNvPr id="19458" name="Picture 2" descr="File:Hyperbolic orbit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1860" y="548680"/>
            <a:ext cx="2520280" cy="2520280"/>
          </a:xfrm>
          <a:prstGeom prst="rect">
            <a:avLst/>
          </a:prstGeom>
          <a:noFill/>
        </p:spPr>
      </p:pic>
      <p:pic>
        <p:nvPicPr>
          <p:cNvPr id="4" name="Picture 4" descr="https://www.nasa.gov/images/content/738138main_ISON_tra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1" y="3206783"/>
            <a:ext cx="6480719" cy="36512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Kometa ISON</a:t>
            </a:r>
          </a:p>
        </p:txBody>
      </p:sp>
      <p:pic>
        <p:nvPicPr>
          <p:cNvPr id="6" name="NASA - Comet ISON's Path Through the Solar Syste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79512" y="692696"/>
            <a:ext cx="8748464" cy="6561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Porównanie</a:t>
            </a: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59055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s://dr282zn36sxxg.cloudfront.net/datastreams/f-d%3Ac88f77a9cc7914d68baf3dbb272db78f307dbd135f37b70d23fe72a1%2BIMAGE_TINY%2BIMAGE_TINY.1"/>
          <p:cNvPicPr>
            <a:picLocks noChangeAspect="1" noChangeArrowheads="1"/>
          </p:cNvPicPr>
          <p:nvPr/>
        </p:nvPicPr>
        <p:blipFill>
          <a:blip r:embed="rId4" cstate="print"/>
          <a:srcRect b="10648"/>
          <a:stretch>
            <a:fillRect/>
          </a:stretch>
        </p:blipFill>
        <p:spPr bwMode="auto">
          <a:xfrm>
            <a:off x="683568" y="3573016"/>
            <a:ext cx="7620000" cy="2791545"/>
          </a:xfrm>
          <a:prstGeom prst="rect">
            <a:avLst/>
          </a:prstGeom>
          <a:noFill/>
        </p:spPr>
      </p:pic>
      <p:pic>
        <p:nvPicPr>
          <p:cNvPr id="15" name="Picture 2" descr="https://upload.wikimedia.org/wikipedia/commons/8/88/Conics_anim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836712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Podsumowanie</a:t>
            </a:r>
          </a:p>
        </p:txBody>
      </p:sp>
      <p:pic>
        <p:nvPicPr>
          <p:cNvPr id="3078" name="Picture 6" descr="https://pbs.twimg.com/media/CwclawBW8AUULDc.jpg: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Zadanie </a:t>
            </a:r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pl-PL" sz="32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438" y="836712"/>
            <a:ext cx="59531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0" y="2708920"/>
            <a:ext cx="54483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ole tekstowe 4"/>
          <p:cNvSpPr txBox="1"/>
          <p:nvPr/>
        </p:nvSpPr>
        <p:spPr>
          <a:xfrm>
            <a:off x="251520" y="6309320"/>
            <a:ext cx="597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Źródło danych: https://ssd.jpl.nasa.gov/sbdb_query.cgi#x</a:t>
            </a:r>
            <a:endParaRPr lang="pl-P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Jak powstają krzywe stożkowe?</a:t>
            </a:r>
          </a:p>
        </p:txBody>
      </p:sp>
      <p:pic>
        <p:nvPicPr>
          <p:cNvPr id="6" name="Picture 1" descr="C:\Users\Daria komputer\Desktop\300px-Conic_Sections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836712"/>
            <a:ext cx="2857500" cy="3076575"/>
          </a:xfrm>
          <a:prstGeom prst="rect">
            <a:avLst/>
          </a:prstGeom>
          <a:noFill/>
        </p:spPr>
      </p:pic>
      <p:pic>
        <p:nvPicPr>
          <p:cNvPr id="11268" name="Picture 4" descr="https://dr282zn36sxxg.cloudfront.net/datastreams/f-d%3Ac88f77a9cc7914d68baf3dbb272db78f307dbd135f37b70d23fe72a1%2BIMAGE_TINY%2BIMAGE_TINY.1"/>
          <p:cNvPicPr>
            <a:picLocks noChangeAspect="1" noChangeArrowheads="1"/>
          </p:cNvPicPr>
          <p:nvPr/>
        </p:nvPicPr>
        <p:blipFill>
          <a:blip r:embed="rId4" cstate="print"/>
          <a:srcRect b="10648"/>
          <a:stretch>
            <a:fillRect/>
          </a:stretch>
        </p:blipFill>
        <p:spPr bwMode="auto">
          <a:xfrm>
            <a:off x="762000" y="4066455"/>
            <a:ext cx="7620000" cy="27915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Zadanie </a:t>
            </a:r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1 - rozwiązanie</a:t>
            </a:r>
            <a:endParaRPr lang="pl-PL" sz="32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s://upload.wikimedia.org/wikipedia/commons/thumb/b/b3/Hyperbel-param-e.svg/296px-Hyperbel-param-e.svg.png"/>
          <p:cNvPicPr>
            <a:picLocks noChangeAspect="1" noChangeArrowheads="1"/>
          </p:cNvPicPr>
          <p:nvPr/>
        </p:nvPicPr>
        <p:blipFill>
          <a:blip r:embed="rId3" cstate="print"/>
          <a:srcRect l="3988" r="4295"/>
          <a:stretch>
            <a:fillRect/>
          </a:stretch>
        </p:blipFill>
        <p:spPr bwMode="auto">
          <a:xfrm>
            <a:off x="5829167" y="1628800"/>
            <a:ext cx="3314833" cy="28083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52736"/>
            <a:ext cx="610552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Zadanie 2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08720"/>
            <a:ext cx="6172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rostokąt 3"/>
          <p:cNvSpPr/>
          <p:nvPr/>
        </p:nvSpPr>
        <p:spPr>
          <a:xfrm>
            <a:off x="179512" y="6309320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Źródło danych: https</a:t>
            </a:r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://nssdc.gsfc.nasa.gov/planetary/factsheet/earthfact.html</a:t>
            </a:r>
            <a:endParaRPr lang="pl-P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Podobny obraz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0763" y="3717032"/>
            <a:ext cx="4562475" cy="2524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Literatura</a:t>
            </a:r>
          </a:p>
        </p:txBody>
      </p:sp>
      <p:sp>
        <p:nvSpPr>
          <p:cNvPr id="3" name="Prostokąt 2"/>
          <p:cNvSpPr/>
          <p:nvPr/>
        </p:nvSpPr>
        <p:spPr>
          <a:xfrm>
            <a:off x="0" y="548680"/>
            <a:ext cx="9468544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[1]	</a:t>
            </a:r>
            <a:r>
              <a:rPr lang="vi-VN" sz="1400" i="1" dirty="0" smtClean="0">
                <a:solidFill>
                  <a:schemeClr val="bg1"/>
                </a:solidFill>
              </a:rPr>
              <a:t>NASA | Comet ISON’s Path Through the Solar System - YouTube</a:t>
            </a:r>
            <a:r>
              <a:rPr lang="vi-VN" sz="1400" dirty="0" smtClean="0">
                <a:solidFill>
                  <a:schemeClr val="bg1"/>
                </a:solidFill>
              </a:rPr>
              <a:t>. 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[2]	“738138main_ISON_track.jpg (3415×1924).” [Online]. Available: https://www.nasa.gov/images/content/738138main_ISON_track.jpg.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[3]	“Apsyda (astronomia) – Wikipedia, wolna encyklopedia.” [Online]. Available: https://pl.wikipedia.org/wiki/Apsyda_(astronomia)#Apsydy_orbity_Ziemi.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[4]	“orbit | astronomy | Britannica.com.” [Online]. Available: https://www.britannica.com/science/orbit-astronomy#ref201090.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[5]	“Introductory Astronomy Animations (and Figures).” [Online]. Available: https://zingale.github.io/astro_animations/.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[6]	“Orbital Plane - National Geographic Society.” [Online]. Available: https://www.nationalgeographic.org/media/orbital-plane/.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[7]	“Conic Sections | CK-12 Foundation.” [Online]. Available: https://www.ck12.org/book/CK-12-Algebra-II-with-Trigonometry-Concepts/section/10.0/.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[8]	“Krzywa stożkowa – Wikipedia, wolna encyklopedia.” [Online]. Available: https://pl.wikipedia.org/wiki/Krzywa_stożkowa.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[9]	“Basics of Space Flight: Orbital Mechanics.” [Online]. Available: http://www.braeunig.us/space/orbmech.htm.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[10]	“Astrodynamics/Orbit Basics - Wikibooks, open books for an open world.” [Online]. Available: https://en.wikibooks.org/wiki/Astrodynamics/Orbit_Basics.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[11]	“https://twitter.com/theskylive.” [Online]. Available: https://twitter.com/theskylive.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[12]	“Conic section.” [Online]. Available: https://en.wikipedia.org/wiki/Conic_section.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[13]	N. O. and A. A. US Department of Commerce, “NOAA’s National Ocean Service: Diagram of earth’s elliptical orbit.” [Online]. Available: https://oceanservice.noaa.gov/education/kits/tides/media/supp_tide06b.html. [Accessed: 24-Oct-2017].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[14]	F. (1885-1966). Kępiński </a:t>
            </a:r>
            <a:r>
              <a:rPr lang="vi-VN" sz="1400" i="1" dirty="0" smtClean="0">
                <a:solidFill>
                  <a:schemeClr val="bg1"/>
                </a:solidFill>
              </a:rPr>
              <a:t>et al.</a:t>
            </a:r>
            <a:r>
              <a:rPr lang="vi-VN" sz="1400" dirty="0" smtClean="0">
                <a:solidFill>
                  <a:schemeClr val="bg1"/>
                </a:solidFill>
              </a:rPr>
              <a:t>, </a:t>
            </a:r>
            <a:r>
              <a:rPr lang="vi-VN" sz="1400" i="1" dirty="0" smtClean="0">
                <a:solidFill>
                  <a:schemeClr val="bg1"/>
                </a:solidFill>
              </a:rPr>
              <a:t>Uranja : czasopismo Towarzystwa Miłośników Astronomji</a:t>
            </a:r>
            <a:r>
              <a:rPr lang="vi-VN" sz="1400" dirty="0" smtClean="0">
                <a:solidFill>
                  <a:schemeClr val="bg1"/>
                </a:solidFill>
              </a:rPr>
              <a:t>, vol. 4(772). TMA, 1922.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[15]	H. Curtis, </a:t>
            </a:r>
            <a:r>
              <a:rPr lang="vi-VN" sz="1400" i="1" dirty="0" smtClean="0">
                <a:solidFill>
                  <a:schemeClr val="bg1"/>
                </a:solidFill>
              </a:rPr>
              <a:t>Orbital Mechanics for Engineering Students</a:t>
            </a:r>
            <a:r>
              <a:rPr lang="vi-VN" sz="1400" dirty="0" smtClean="0">
                <a:solidFill>
                  <a:schemeClr val="bg1"/>
                </a:solidFill>
              </a:rPr>
              <a:t>.</a:t>
            </a:r>
            <a:r>
              <a:rPr lang="vi-VN" dirty="0" smtClean="0"/>
              <a:t> .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Krzywe stożkowe w mechanice nieba</a:t>
            </a:r>
          </a:p>
        </p:txBody>
      </p:sp>
      <p:pic>
        <p:nvPicPr>
          <p:cNvPr id="27650" name="Picture 2" descr="https://media.nationalgeographic.org/assets/photos/000/285/28546.jpg"/>
          <p:cNvPicPr>
            <a:picLocks noChangeAspect="1" noChangeArrowheads="1"/>
          </p:cNvPicPr>
          <p:nvPr/>
        </p:nvPicPr>
        <p:blipFill>
          <a:blip r:embed="rId3" cstate="print"/>
          <a:srcRect l="-399" t="5253" r="-399" b="8951"/>
          <a:stretch>
            <a:fillRect/>
          </a:stretch>
        </p:blipFill>
        <p:spPr bwMode="auto">
          <a:xfrm>
            <a:off x="-90264" y="836712"/>
            <a:ext cx="9324528" cy="5836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26064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Orbity opisane krzywymi stożkowymi</a:t>
            </a:r>
          </a:p>
        </p:txBody>
      </p:sp>
      <p:pic>
        <p:nvPicPr>
          <p:cNvPr id="10243" name="Picture 3" descr="https://qph.ec.quoracdn.net/main-qimg-d1dee6009e3300e91611a00e1b321580"/>
          <p:cNvPicPr>
            <a:picLocks noChangeAspect="1" noChangeArrowheads="1"/>
          </p:cNvPicPr>
          <p:nvPr/>
        </p:nvPicPr>
        <p:blipFill>
          <a:blip r:embed="rId3" cstate="print"/>
          <a:srcRect l="13147"/>
          <a:stretch>
            <a:fillRect/>
          </a:stretch>
        </p:blipFill>
        <p:spPr bwMode="auto">
          <a:xfrm>
            <a:off x="766339" y="1196752"/>
            <a:ext cx="7611323" cy="5277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Elipsa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539552" y="980728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Elipsa jest krzywą stożkową powstałą przez przecięcie stożka płaszczyzną pod kątem większym niż połowa kąta rozwarcia stożka a mniejszym niż </a:t>
            </a:r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π/2 </a:t>
            </a:r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tak, aby linia cięcia nie zawierała wierzchołka.</a:t>
            </a:r>
            <a:endParaRPr lang="pl-PL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pl-PL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Elipsą nazywamy zbiór wszystkich punktów płaszczyzny, dla których suma odległości od dwóch danych punktów </a:t>
            </a:r>
            <a:r>
              <a:rPr lang="pl-PL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pl-PL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pl-PL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jest stała i większa od odległości tych punktów. </a:t>
            </a:r>
            <a:endParaRPr lang="pl-P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 descr="https://upload.wikimedia.org/wikipedia/commons/thumb/5/5f/Ellipse-conic.svg/432px-Ellipse-conic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895599"/>
            <a:ext cx="4114800" cy="3962401"/>
          </a:xfrm>
          <a:prstGeom prst="rect">
            <a:avLst/>
          </a:prstGeom>
          <a:noFill/>
        </p:spPr>
      </p:pic>
      <p:pic>
        <p:nvPicPr>
          <p:cNvPr id="26627" name="Picture 3" descr="C:\Users\Daria komputer\Desktop\Elipse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005064"/>
            <a:ext cx="4265424" cy="2592709"/>
          </a:xfrm>
          <a:prstGeom prst="rect">
            <a:avLst/>
          </a:prstGeom>
          <a:noFill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2924944"/>
            <a:ext cx="21145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Elipsa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611560" y="548680"/>
            <a:ext cx="799288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Parametry geometryczne: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ogniska elipsy – punkty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100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pl-PL" sz="21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pl-PL" sz="2100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środek elipsy - S, 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półoś wielka - a, 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półoś mała - b,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ogniskowa –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odcinek łączący ognisko ze środkiem elipsy – c,</a:t>
            </a:r>
            <a:endParaRPr lang="pl-PL" sz="2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parametr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ogniskowy – </a:t>
            </a:r>
            <a:r>
              <a:rPr lang="pl-PL" sz="2400" dirty="0" smtClean="0">
                <a:solidFill>
                  <a:schemeClr val="bg1"/>
                </a:solidFill>
              </a:rPr>
              <a:t>długość </a:t>
            </a:r>
            <a:r>
              <a:rPr lang="pl-PL" sz="2400" dirty="0" smtClean="0">
                <a:solidFill>
                  <a:schemeClr val="bg1"/>
                </a:solidFill>
              </a:rPr>
              <a:t>cięciwy przechodzącej przez ognisko i prostopadłej do osi </a:t>
            </a:r>
            <a:r>
              <a:rPr lang="pl-PL" sz="2400" dirty="0" smtClean="0">
                <a:solidFill>
                  <a:schemeClr val="bg1"/>
                </a:solidFill>
              </a:rPr>
              <a:t>wielkiej - 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>
              <a:buFont typeface="Wingdings" pitchFamily="2" charset="2"/>
              <a:buChar char="Ø"/>
            </a:pPr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mimośród lub ekscentryczność – e.</a:t>
            </a:r>
          </a:p>
        </p:txBody>
      </p:sp>
      <p:pic>
        <p:nvPicPr>
          <p:cNvPr id="25604" name="Picture 4" descr="C:\Users\Daria komputer\Desktop\Elipse paramet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717032"/>
            <a:ext cx="4857750" cy="2952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Elipsa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79512" y="764704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Zależności między parametrami elipsy</a:t>
            </a:r>
          </a:p>
          <a:p>
            <a:pPr algn="ctr"/>
            <a:endParaRPr lang="pl-PL" dirty="0"/>
          </a:p>
        </p:txBody>
      </p:sp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852936"/>
            <a:ext cx="18478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pole tekstowe 15"/>
          <p:cNvSpPr txBox="1"/>
          <p:nvPr/>
        </p:nvSpPr>
        <p:spPr>
          <a:xfrm>
            <a:off x="251520" y="5229200"/>
            <a:ext cx="8892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Własność odbiciowa elipsy </a:t>
            </a:r>
          </a:p>
          <a:p>
            <a:r>
              <a:rPr lang="pl-P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Każdy promień wystrzelony z jednego ogniska po odbiciu się od elipsy trafia w drugie ognisko. </a:t>
            </a:r>
          </a:p>
          <a:p>
            <a:pPr algn="ctr"/>
            <a:endParaRPr lang="pl-PL" dirty="0"/>
          </a:p>
        </p:txBody>
      </p:sp>
      <p:pic>
        <p:nvPicPr>
          <p:cNvPr id="48139" name="Picture 11" descr="C:\Users\Daria komputer\Desktop\Elipse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1412776"/>
            <a:ext cx="4857750" cy="2952750"/>
          </a:xfrm>
          <a:prstGeom prst="rect">
            <a:avLst/>
          </a:prstGeom>
          <a:noFill/>
        </p:spPr>
      </p:pic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4653136"/>
            <a:ext cx="17811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412776"/>
            <a:ext cx="29337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0" y="18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Elipsa</a:t>
            </a:r>
          </a:p>
        </p:txBody>
      </p:sp>
      <p:pic>
        <p:nvPicPr>
          <p:cNvPr id="6" name="eccentricit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115616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12033</TotalTime>
  <Words>620</Words>
  <Application>Microsoft Office PowerPoint</Application>
  <PresentationFormat>Pokaz na ekranie (4:3)</PresentationFormat>
  <Paragraphs>130</Paragraphs>
  <Slides>32</Slides>
  <Notes>1</Notes>
  <HiddenSlides>0</HiddenSlides>
  <MMClips>2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3" baseType="lpstr">
      <vt:lpstr>Motyw pakietu Office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Slajd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Filip Perczyński</dc:creator>
  <cp:lastModifiedBy>Daria Paczkowska</cp:lastModifiedBy>
  <cp:revision>49</cp:revision>
  <dcterms:created xsi:type="dcterms:W3CDTF">2017-01-27T23:07:32Z</dcterms:created>
  <dcterms:modified xsi:type="dcterms:W3CDTF">2017-10-25T00:37:48Z</dcterms:modified>
</cp:coreProperties>
</file>